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70"/>
  </p:notesMasterIdLst>
  <p:handoutMasterIdLst>
    <p:handoutMasterId r:id="rId71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315" r:id="rId26"/>
    <p:sldId id="326" r:id="rId27"/>
    <p:sldId id="320" r:id="rId28"/>
    <p:sldId id="321" r:id="rId29"/>
    <p:sldId id="1335" r:id="rId30"/>
    <p:sldId id="258" r:id="rId31"/>
    <p:sldId id="272" r:id="rId32"/>
    <p:sldId id="312" r:id="rId33"/>
    <p:sldId id="1336" r:id="rId34"/>
    <p:sldId id="319" r:id="rId35"/>
    <p:sldId id="327" r:id="rId36"/>
    <p:sldId id="263" r:id="rId37"/>
    <p:sldId id="423" r:id="rId38"/>
    <p:sldId id="429" r:id="rId39"/>
    <p:sldId id="1333" r:id="rId40"/>
    <p:sldId id="433" r:id="rId41"/>
    <p:sldId id="430" r:id="rId42"/>
    <p:sldId id="432" r:id="rId43"/>
    <p:sldId id="1101" r:id="rId44"/>
    <p:sldId id="1332" r:id="rId45"/>
    <p:sldId id="1334" r:id="rId46"/>
    <p:sldId id="271" r:id="rId47"/>
    <p:sldId id="276" r:id="rId48"/>
    <p:sldId id="277" r:id="rId49"/>
    <p:sldId id="278" r:id="rId50"/>
    <p:sldId id="279" r:id="rId51"/>
    <p:sldId id="280" r:id="rId52"/>
    <p:sldId id="281" r:id="rId53"/>
    <p:sldId id="317" r:id="rId54"/>
    <p:sldId id="268" r:id="rId55"/>
    <p:sldId id="269" r:id="rId56"/>
    <p:sldId id="282" r:id="rId57"/>
    <p:sldId id="283" r:id="rId58"/>
    <p:sldId id="284" r:id="rId59"/>
    <p:sldId id="285" r:id="rId60"/>
    <p:sldId id="286" r:id="rId61"/>
    <p:sldId id="298" r:id="rId62"/>
    <p:sldId id="1337" r:id="rId63"/>
    <p:sldId id="322" r:id="rId64"/>
    <p:sldId id="323" r:id="rId65"/>
    <p:sldId id="434" r:id="rId66"/>
    <p:sldId id="324" r:id="rId67"/>
    <p:sldId id="325" r:id="rId68"/>
    <p:sldId id="133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7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44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MOcanes/ATM651_2021/blob/master/Files_unsorted/Advection_diffusion.demo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r>
              <a:rPr lang="en-US"/>
              <a:t>, toward Comps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foundational 3 Liberal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4662" y="5105400"/>
            <a:ext cx="6400800" cy="1752600"/>
          </a:xfrm>
        </p:spPr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656035" y="4248453"/>
            <a:ext cx="73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on a constant pressure surface, in this case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Convergence</a:t>
            </a:r>
            <a:r>
              <a:rPr lang="en-US" sz="3200" dirty="0"/>
              <a:t>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21971"/>
            <a:ext cx="8229600" cy="4855191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functions as an equation for pressure (the Cop)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1398791-5309-5141-A7C8-DB3807BDC5E3}"/>
              </a:ext>
            </a:extLst>
          </p:cNvPr>
          <p:cNvSpPr/>
          <p:nvPr/>
        </p:nvSpPr>
        <p:spPr>
          <a:xfrm>
            <a:off x="7315200" y="1926588"/>
            <a:ext cx="1498282" cy="2128903"/>
          </a:xfrm>
          <a:custGeom>
            <a:avLst/>
            <a:gdLst>
              <a:gd name="connsiteX0" fmla="*/ 898634 w 1498282"/>
              <a:gd name="connsiteY0" fmla="*/ 2128903 h 2128903"/>
              <a:gd name="connsiteX1" fmla="*/ 1355834 w 1498282"/>
              <a:gd name="connsiteY1" fmla="*/ 1387924 h 2128903"/>
              <a:gd name="connsiteX2" fmla="*/ 1387366 w 1498282"/>
              <a:gd name="connsiteY2" fmla="*/ 142448 h 2128903"/>
              <a:gd name="connsiteX3" fmla="*/ 0 w 1498282"/>
              <a:gd name="connsiteY3" fmla="*/ 79386 h 212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282" h="2128903">
                <a:moveTo>
                  <a:pt x="898634" y="2128903"/>
                </a:moveTo>
                <a:cubicBezTo>
                  <a:pt x="1086506" y="1923951"/>
                  <a:pt x="1274379" y="1719000"/>
                  <a:pt x="1355834" y="1387924"/>
                </a:cubicBezTo>
                <a:cubicBezTo>
                  <a:pt x="1437289" y="1056848"/>
                  <a:pt x="1613338" y="360538"/>
                  <a:pt x="1387366" y="142448"/>
                </a:cubicBezTo>
                <a:cubicBezTo>
                  <a:pt x="1161394" y="-75642"/>
                  <a:pt x="580697" y="1872"/>
                  <a:pt x="0" y="79386"/>
                </a:cubicBezTo>
              </a:path>
            </a:pathLst>
          </a:custGeom>
          <a:ln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 of behaviors)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manipulations, illustrative of </a:t>
            </a:r>
            <a:r>
              <a:rPr lang="en-US" dirty="0">
                <a:solidFill>
                  <a:srgbClr val="7030A0"/>
                </a:solidFill>
              </a:rPr>
              <a:t>concepts,</a:t>
            </a:r>
            <a:r>
              <a:rPr lang="en-US" dirty="0"/>
              <a:t> in various tractable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5"/>
            <a:r>
              <a:rPr lang="en-US" sz="2800" dirty="0"/>
              <a:t>a.k.a. “inertial forces”</a:t>
            </a:r>
          </a:p>
          <a:p>
            <a:pPr lvl="4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5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</a:p>
          <a:p>
            <a:pPr lvl="3"/>
            <a:r>
              <a:rPr lang="en-US" sz="2800" i="1" dirty="0"/>
              <a:t>Local</a:t>
            </a:r>
            <a:r>
              <a:rPr lang="en-US" sz="2800" dirty="0"/>
              <a:t> rate of time change is U/T</a:t>
            </a:r>
            <a:endParaRPr lang="en-US" sz="2800" i="1" dirty="0">
              <a:solidFill>
                <a:srgbClr val="FF0000"/>
              </a:solidFill>
            </a:endParaRPr>
          </a:p>
          <a:p>
            <a:pPr lvl="4"/>
            <a:r>
              <a:rPr lang="en-US" sz="2800" i="1" dirty="0"/>
              <a:t>ratio (</a:t>
            </a:r>
            <a:r>
              <a:rPr lang="en-US" sz="2800" i="1" dirty="0" err="1"/>
              <a:t>fU</a:t>
            </a:r>
            <a:r>
              <a:rPr lang="en-US" sz="2800" i="1" dirty="0"/>
              <a:t>) / (U/T) = </a:t>
            </a:r>
            <a:r>
              <a:rPr lang="en-US" sz="2800" i="1" dirty="0" err="1"/>
              <a:t>Tf</a:t>
            </a:r>
            <a:r>
              <a:rPr lang="en-US" sz="2800" i="1" dirty="0"/>
              <a:t> is</a:t>
            </a:r>
            <a:r>
              <a:rPr lang="en-US" sz="3200" i="1" dirty="0">
                <a:solidFill>
                  <a:srgbClr val="FF0000"/>
                </a:solidFill>
              </a:rPr>
              <a:t> small in </a:t>
            </a:r>
            <a:r>
              <a:rPr lang="en-US" sz="3200" i="1" dirty="0" err="1">
                <a:solidFill>
                  <a:srgbClr val="FF0000"/>
                </a:solidFill>
              </a:rPr>
              <a:t>geostrophy</a:t>
            </a:r>
            <a:endParaRPr lang="en-US" sz="2800" dirty="0"/>
          </a:p>
          <a:p>
            <a:pPr lvl="4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789085" y="3532747"/>
            <a:ext cx="298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</a:t>
            </a:r>
          </a:p>
          <a:p>
            <a:pPr marL="285750" indent="-285750">
              <a:buFont typeface="Wingdings" pitchFamily="2" charset="2"/>
              <a:buChar char="ß"/>
            </a:pP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sound waves are excluded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become boundary flux (Gauss)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zero over any unbounded domain (like atm)!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	key to global climate ODE: dT/dt = Rad/C</a:t>
            </a:r>
            <a:r>
              <a:rPr lang="en-US" sz="2800" i="1" baseline="-250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(constant s)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(has 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 (PGF gone)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 more conserved (Ro wave)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most conserved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dQ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dz</a:t>
            </a:r>
            <a:r>
              <a:rPr lang="en-US" dirty="0">
                <a:solidFill>
                  <a:srgbClr val="FF0000"/>
                </a:solidFill>
              </a:rPr>
              <a:t> is the only source: </a:t>
            </a:r>
            <a:r>
              <a:rPr lang="en-US" i="1" dirty="0">
                <a:solidFill>
                  <a:srgbClr val="FF0000"/>
                </a:solidFill>
              </a:rPr>
              <a:t>dynamics driven by heating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 notation: revisit HW1!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(advection or convergence of flux)</a:t>
            </a:r>
          </a:p>
          <a:p>
            <a:pPr lvl="2"/>
            <a:r>
              <a:rPr lang="en-US" dirty="0"/>
              <a:t>diffusion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   </a:t>
            </a:r>
            <a:r>
              <a:rPr lang="en-US" sz="5100" dirty="0">
                <a:sym typeface="Wingdings" pitchFamily="2" charset="2"/>
              </a:rPr>
              <a:t> 2D “BVE”</a:t>
            </a:r>
            <a:endParaRPr lang="en-US" sz="5100" dirty="0"/>
          </a:p>
          <a:p>
            <a:endParaRPr lang="en-US" dirty="0"/>
          </a:p>
          <a:p>
            <a:pPr lvl="1"/>
            <a:r>
              <a:rPr lang="en-US" dirty="0"/>
              <a:t>vorticity elements “induce” (imply)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  </a:t>
            </a:r>
            <a:r>
              <a:rPr lang="en-US" sz="4800" dirty="0">
                <a:sym typeface="Wingdings" pitchFamily="2" charset="2"/>
              </a:rPr>
              <a:t> </a:t>
            </a:r>
            <a:r>
              <a:rPr lang="en-US" sz="4800" dirty="0">
                <a:solidFill>
                  <a:srgbClr val="00B050"/>
                </a:solidFill>
                <a:sym typeface="Wingdings" pitchFamily="2" charset="2"/>
              </a:rPr>
              <a:t>DING DING DING</a:t>
            </a:r>
            <a:endParaRPr lang="en-US" sz="4800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vorticity, and so goes time: </a:t>
            </a:r>
          </a:p>
          <a:p>
            <a:pPr marL="914400" lvl="2" indent="0">
              <a:buNone/>
            </a:pPr>
            <a:r>
              <a:rPr lang="en-US" sz="4600" dirty="0"/>
              <a:t>2 vorticity elements </a:t>
            </a:r>
            <a:r>
              <a:rPr lang="en-US" sz="4600" dirty="0">
                <a:solidFill>
                  <a:srgbClr val="7030A0"/>
                </a:solidFill>
              </a:rPr>
              <a:t>orbit</a:t>
            </a:r>
            <a:r>
              <a:rPr lang="en-US" sz="4600" dirty="0"/>
              <a:t> (if same sign), </a:t>
            </a:r>
            <a:r>
              <a:rPr lang="en-US" sz="4600" dirty="0">
                <a:solidFill>
                  <a:srgbClr val="7030A0"/>
                </a:solidFill>
              </a:rPr>
              <a:t>promenade</a:t>
            </a:r>
            <a:r>
              <a:rPr lang="en-US" sz="4600" dirty="0"/>
              <a:t> like a smoke ring (if opposite sign), </a:t>
            </a:r>
            <a:r>
              <a:rPr lang="en-US" sz="4600" dirty="0">
                <a:solidFill>
                  <a:srgbClr val="7030A0"/>
                </a:solidFill>
              </a:rPr>
              <a:t>shred</a:t>
            </a:r>
            <a:r>
              <a:rPr lang="en-US" sz="4600" dirty="0"/>
              <a:t> each other, </a:t>
            </a:r>
            <a:r>
              <a:rPr lang="en-US" sz="4600" dirty="0">
                <a:solidFill>
                  <a:srgbClr val="7030A0"/>
                </a:solidFill>
              </a:rPr>
              <a:t>merge</a:t>
            </a:r>
            <a:r>
              <a:rPr lang="en-US" sz="4600" dirty="0"/>
              <a:t>, interact as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62500" lnSpcReduction="20000"/>
          </a:bodyPr>
          <a:lstStyle/>
          <a:p>
            <a:r>
              <a:rPr lang="en-US" sz="5800" dirty="0"/>
              <a:t>d/dt(</a:t>
            </a:r>
            <a:r>
              <a:rPr lang="en-US" sz="5800" dirty="0">
                <a:solidFill>
                  <a:srgbClr val="FF0000"/>
                </a:solidFill>
              </a:rPr>
              <a:t>absolute vorticity</a:t>
            </a:r>
            <a:r>
              <a:rPr lang="en-US" sz="5800" dirty="0"/>
              <a:t>) = 0 </a:t>
            </a:r>
            <a:endParaRPr lang="en-US" sz="3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</a:t>
            </a:r>
          </a:p>
          <a:p>
            <a:pPr marL="457200" lvl="1" indent="0">
              <a:buNone/>
            </a:pPr>
            <a:r>
              <a:rPr lang="en-US" sz="5100" dirty="0"/>
              <a:t>d/</a:t>
            </a:r>
            <a:r>
              <a:rPr lang="en-US" sz="5100" dirty="0" err="1"/>
              <a:t>dt</a:t>
            </a:r>
            <a:r>
              <a:rPr lang="en-US" sz="5100" dirty="0"/>
              <a:t>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</a:t>
            </a:r>
            <a:r>
              <a:rPr lang="en-US" sz="4600" dirty="0"/>
              <a:t> = </a:t>
            </a:r>
            <a:r>
              <a:rPr lang="en-US" sz="5100" dirty="0"/>
              <a:t>-v ∂f/∂y</a:t>
            </a:r>
            <a:r>
              <a:rPr lang="en-US" sz="34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</a:t>
            </a:r>
            <a:r>
              <a:rPr lang="en-US" sz="4400" i="1" dirty="0"/>
              <a:t>proportional to wavelength</a:t>
            </a:r>
            <a:r>
              <a:rPr lang="en-US" sz="4400" i="1" baseline="30000" dirty="0"/>
              <a:t>2</a:t>
            </a:r>
            <a:r>
              <a:rPr lang="en-US" sz="4400" i="1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(troughs=lows or ridges=highs)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stationary</a:t>
            </a:r>
            <a:r>
              <a:rPr lang="en-US" dirty="0"/>
              <a:t> Rossby waves: long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962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advection by U&gt;0 balances westward propagation</a:t>
            </a:r>
          </a:p>
          <a:p>
            <a:endParaRPr lang="en-US" dirty="0"/>
          </a:p>
          <a:p>
            <a:r>
              <a:rPr lang="en-US" dirty="0"/>
              <a:t>important special case because strong </a:t>
            </a:r>
            <a:r>
              <a:rPr lang="en-US" dirty="0" err="1">
                <a:solidFill>
                  <a:srgbClr val="FF0000"/>
                </a:solidFill>
              </a:rPr>
              <a:t>forcings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often stationary (like  mountains or SST warm pools = convective heat sources)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dirty="0">
                <a:solidFill>
                  <a:srgbClr val="7030A0"/>
                </a:solidFill>
              </a:rPr>
              <a:t>not quite stationary</a:t>
            </a:r>
            <a:r>
              <a:rPr lang="en-US" dirty="0"/>
              <a:t>: phase is advected to east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9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Phenomena include 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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warm core </a:t>
            </a:r>
            <a:r>
              <a:rPr lang="en-US" sz="3800" dirty="0">
                <a:sym typeface="Wingdings" pitchFamily="2" charset="2"/>
              </a:rPr>
              <a:t>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cool core</a:t>
            </a:r>
            <a:r>
              <a:rPr lang="en-US" sz="3800" dirty="0">
                <a:sym typeface="Wingdings" pitchFamily="2" charset="2"/>
              </a:rPr>
              <a:t>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8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 </a:t>
            </a:r>
            <a:r>
              <a:rPr lang="en-US" sz="2800" i="1" u="sng" dirty="0"/>
              <a:t>parameterizations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(penetrative updrafts and downdrafts, etc. etc.)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D07-A555-534E-A246-B6A1AD7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of atm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12C-A950-5840-A39E-E5BB4AE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519B-506E-664F-BC8D-4F9CCD78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1540"/>
            <a:ext cx="788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304-D34A-7D47-B100-77F98B13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5118100"/>
            <a:ext cx="14859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FAA9-FCC2-9E4E-B0D1-C61B935CF11D}"/>
              </a:ext>
            </a:extLst>
          </p:cNvPr>
          <p:cNvSpPr txBox="1"/>
          <p:nvPr/>
        </p:nvSpPr>
        <p:spPr>
          <a:xfrm>
            <a:off x="1702676" y="6369269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condition has an incidence of 1 in every 500 live births.”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  <a:p>
            <a:pPr lvl="1"/>
            <a:r>
              <a:rPr lang="en-US" dirty="0"/>
              <a:t>recalling that the PDEs relate INFINITESIMAL time steps to INSTANTANEOUS spatial gradients!!</a:t>
            </a:r>
          </a:p>
          <a:p>
            <a:pPr lvl="1"/>
            <a:r>
              <a:rPr lang="en-US" dirty="0"/>
              <a:t>INFINITELY TEDIOUS BOOKKEEPING! DON’T LEAP!</a:t>
            </a:r>
          </a:p>
          <a:p>
            <a:pPr lvl="1"/>
            <a:r>
              <a:rPr lang="en-US" sz="2600" dirty="0">
                <a:hlinkClick r:id="rId2"/>
              </a:rPr>
              <a:t>https://github.com/ATMOcanes/ATM651_2021/blob/master/Files_unsorted/Advection_diffusion.demos.pdf</a:t>
            </a:r>
            <a:endParaRPr lang="en-US" sz="2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force balances</a:t>
            </a:r>
          </a:p>
          <a:p>
            <a:pPr lvl="1"/>
            <a:r>
              <a:rPr lang="en-US" dirty="0"/>
              <a:t>in the horizontal (geostrophic; or gradient) </a:t>
            </a:r>
          </a:p>
          <a:p>
            <a:pPr lvl="1"/>
            <a:r>
              <a:rPr lang="en-US" dirty="0"/>
              <a:t>in the vertical (hydrostatic –&gt; </a:t>
            </a:r>
            <a:r>
              <a:rPr lang="en-US" i="1" dirty="0">
                <a:solidFill>
                  <a:srgbClr val="FF0000"/>
                </a:solidFill>
              </a:rPr>
              <a:t>THICKNESS </a:t>
            </a:r>
            <a:r>
              <a:rPr lang="en-US" i="1" dirty="0">
                <a:solidFill>
                  <a:srgbClr val="FF0000"/>
                </a:solidFill>
                <a:latin typeface="Symbol" pitchFamily="2" charset="2"/>
              </a:rPr>
              <a:t>a</a:t>
            </a:r>
            <a:r>
              <a:rPr lang="en-US" i="1" dirty="0">
                <a:solidFill>
                  <a:srgbClr val="FF0000"/>
                </a:solidFill>
              </a:rPr>
              <a:t> TEMP.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597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thicker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36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thickness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04119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in hot spots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ECF-745A-8847-AAF3-B932F953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B148-687A-604F-8BEA-3037276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u="sng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dynamics (Gen Circ)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43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Comps: focus on the essentials, but on UNDERSTANDING them</a:t>
            </a:r>
          </a:p>
          <a:p>
            <a:endParaRPr lang="en-US" dirty="0"/>
          </a:p>
          <a:p>
            <a:r>
              <a:rPr lang="en-US" dirty="0"/>
              <a:t>A knowledge pro </a:t>
            </a:r>
            <a:r>
              <a:rPr lang="en-US" i="1" dirty="0"/>
              <a:t>knows what they don’t know</a:t>
            </a:r>
          </a:p>
          <a:p>
            <a:pPr lvl="1"/>
            <a:r>
              <a:rPr lang="en-US" dirty="0"/>
              <a:t>so that you can move that line reliably over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That is precisely what Comps (orals) is designed to test for! </a:t>
            </a:r>
          </a:p>
          <a:p>
            <a:pPr lvl="1"/>
            <a:r>
              <a:rPr lang="en-US" dirty="0"/>
              <a:t>Don’t cram formulas, introspect on what knowledge you have made YOUR OWN – rooted in pure definitions plus logic, the mind we all share, and where the frontier of that lies. </a:t>
            </a:r>
          </a:p>
          <a:p>
            <a:pPr lvl="1"/>
            <a:r>
              <a:rPr lang="en-US" dirty="0"/>
              <a:t>If you are thoughtful and articulate </a:t>
            </a:r>
            <a:r>
              <a:rPr lang="en-US" dirty="0">
                <a:solidFill>
                  <a:srgbClr val="FF0000"/>
                </a:solidFill>
              </a:rPr>
              <a:t>about that frontier</a:t>
            </a:r>
            <a:r>
              <a:rPr lang="en-US" dirty="0"/>
              <a:t>, you are ready to be a researcher (PhD Pass). </a:t>
            </a:r>
          </a:p>
        </p:txBody>
      </p:sp>
    </p:spTree>
    <p:extLst>
      <p:ext uri="{BB962C8B-B14F-4D97-AF65-F5344CB8AC3E}">
        <p14:creationId xmlns:p14="http://schemas.microsoft.com/office/powerpoint/2010/main" val="354322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7 ∂/∂t()</a:t>
            </a:r>
          </a:p>
          <a:p>
            <a:pPr lvl="1"/>
            <a:r>
              <a:rPr lang="en-US" dirty="0"/>
              <a:t>7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26E5-F590-474B-A72B-C3F1D819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1" y="5692447"/>
            <a:ext cx="42545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977FB-A4A0-5A4C-97BC-E88D7D16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31" y="2876988"/>
            <a:ext cx="2616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947F-5195-C64A-8CE7-37D712D8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8" y="1577646"/>
            <a:ext cx="63246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27391-AAC2-1A49-9586-A32DA25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34" y="4525798"/>
            <a:ext cx="627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4579</Words>
  <Application>Microsoft Macintosh PowerPoint</Application>
  <PresentationFormat>On-screen Show (4:3)</PresentationFormat>
  <Paragraphs>621</Paragraphs>
  <Slides>64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Academy Engraved LET Plain:1.0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Revisiting what I hope was learned this semester, toward Comps  The foundational 3 Liberal Arts: Grammar, Logic, Rhetoric </vt:lpstr>
      <vt:lpstr>Part I: Grammar (fundamentals)</vt:lpstr>
      <vt:lpstr>Physical units: made for our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Vorticity conservation phenomena</vt:lpstr>
      <vt:lpstr>Vorticity conservation phenomena</vt:lpstr>
      <vt:lpstr>stationary Rossby waves: long waves</vt:lpstr>
      <vt:lpstr>Conservation quasi-laws</vt:lpstr>
      <vt:lpstr>Conservation quasi-laws</vt:lpstr>
      <vt:lpstr>Polar vortex is unstable: </vt:lpstr>
      <vt:lpstr>PowerPoint Presentation</vt:lpstr>
      <vt:lpstr>mean J maintains mean state, gradients of J make it go</vt:lpstr>
      <vt:lpstr>What can we do with the PDEs III</vt:lpstr>
      <vt:lpstr>Mind map of atm model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PowerPoint Presentation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  <vt:lpstr>All of dynamics (Gen Circ)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334</cp:revision>
  <cp:lastPrinted>2011-04-21T18:10:04Z</cp:lastPrinted>
  <dcterms:created xsi:type="dcterms:W3CDTF">2011-04-21T17:51:48Z</dcterms:created>
  <dcterms:modified xsi:type="dcterms:W3CDTF">2023-01-19T20:58:13Z</dcterms:modified>
</cp:coreProperties>
</file>